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9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4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E96A-4F0A-45B3-A79B-9F3614D9CF2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4D2E-1D86-4AC0-B973-F6D88FE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automatic Peak ID infallible: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altLang="en-US"/>
              <a:t>Major constituents (C &gt; 0.1 mass fraction or 10%)?</a:t>
            </a:r>
          </a:p>
          <a:p>
            <a:r>
              <a:rPr lang="en-US" altLang="en-US"/>
              <a:t>Minor (0.01 </a:t>
            </a:r>
            <a:r>
              <a:rPr lang="en-US" altLang="en-US" u="sng"/>
              <a:t>&lt;</a:t>
            </a:r>
            <a:r>
              <a:rPr lang="en-US" altLang="en-US"/>
              <a:t> C </a:t>
            </a:r>
            <a:r>
              <a:rPr lang="en-US" altLang="en-US" u="sng"/>
              <a:t>&lt;</a:t>
            </a:r>
            <a:r>
              <a:rPr lang="en-US" altLang="en-US"/>
              <a:t> 0.1 mass fraction, 1-10%)?</a:t>
            </a:r>
          </a:p>
          <a:p>
            <a:r>
              <a:rPr lang="en-US" altLang="en-US"/>
              <a:t>Trace (C &lt; 0.01 mass fraction or 1%)?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40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195"/>
          <a:stretch>
            <a:fillRect/>
          </a:stretch>
        </p:blipFill>
        <p:spPr bwMode="auto">
          <a:xfrm>
            <a:off x="381000" y="1524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65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195"/>
          <a:stretch>
            <a:fillRect/>
          </a:stretch>
        </p:blipFill>
        <p:spPr bwMode="auto">
          <a:xfrm>
            <a:off x="304800" y="2286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3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195"/>
          <a:stretch>
            <a:fillRect/>
          </a:stretch>
        </p:blipFill>
        <p:spPr bwMode="auto">
          <a:xfrm>
            <a:off x="457200" y="3048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195"/>
          <a:stretch>
            <a:fillRect/>
          </a:stretch>
        </p:blipFill>
        <p:spPr bwMode="auto">
          <a:xfrm>
            <a:off x="304800" y="2286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0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195"/>
          <a:stretch>
            <a:fillRect/>
          </a:stretch>
        </p:blipFill>
        <p:spPr bwMode="auto">
          <a:xfrm>
            <a:off x="457200" y="2286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9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195"/>
          <a:stretch>
            <a:fillRect/>
          </a:stretch>
        </p:blipFill>
        <p:spPr bwMode="auto">
          <a:xfrm>
            <a:off x="381000" y="2286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29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9195"/>
          <a:stretch>
            <a:fillRect/>
          </a:stretch>
        </p:blipFill>
        <p:spPr bwMode="auto">
          <a:xfrm>
            <a:off x="381000" y="2286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8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/>
              <a:t>What is actually being done in automatic qualitative analysis?</a:t>
            </a:r>
          </a:p>
        </p:txBody>
      </p:sp>
      <p:sp>
        <p:nvSpPr>
          <p:cNvPr id="2129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800600"/>
          </a:xfrm>
        </p:spPr>
        <p:txBody>
          <a:bodyPr/>
          <a:lstStyle/>
          <a:p>
            <a:r>
              <a:rPr lang="en-US" altLang="en-US" sz="2800"/>
              <a:t>First level approach</a:t>
            </a:r>
          </a:p>
          <a:p>
            <a:pPr lvl="1"/>
            <a:r>
              <a:rPr lang="en-US" altLang="en-US" sz="2400"/>
              <a:t>Peak finding algorithm locates peak channels for peaks above a minimum peak/noise threshold (usually user-selected, e.g., peak counts &gt; 3 B</a:t>
            </a:r>
            <a:r>
              <a:rPr lang="en-US" altLang="en-US" sz="2400" baseline="30000"/>
              <a:t>1/2</a:t>
            </a:r>
            <a:r>
              <a:rPr lang="en-US" altLang="en-US" sz="2400"/>
              <a:t>)</a:t>
            </a:r>
            <a:endParaRPr lang="en-US" altLang="en-US" sz="2400" baseline="30000"/>
          </a:p>
          <a:p>
            <a:pPr lvl="1"/>
            <a:r>
              <a:rPr lang="en-US" altLang="en-US" sz="2400"/>
              <a:t>Peak channels are compared to a database, and closest match within </a:t>
            </a:r>
            <a:r>
              <a:rPr lang="en-US" altLang="en-US" sz="2400" u="sng"/>
              <a:t>+</a:t>
            </a:r>
            <a:r>
              <a:rPr lang="en-US" altLang="en-US" sz="2400"/>
              <a:t> </a:t>
            </a:r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/>
              <a:t>E (usually a user-selected parameter, e.g., 30 eV)</a:t>
            </a:r>
          </a:p>
          <a:p>
            <a:r>
              <a:rPr lang="en-US" altLang="en-US" sz="2800">
                <a:latin typeface="Arial Unicode MS" pitchFamily="34" charset="-128"/>
              </a:rPr>
              <a:t>Study has shown that this method fails to identify major peaks about 5% of the time! BLUNDERS!</a:t>
            </a:r>
          </a:p>
          <a:p>
            <a:pPr lvl="1"/>
            <a:r>
              <a:rPr lang="en-US" altLang="en-US" sz="2400">
                <a:latin typeface="Arial Unicode MS" pitchFamily="34" charset="-128"/>
              </a:rPr>
              <a:t>Learn how to do peak ID manually to groundtruth the automatic peak ID!</a:t>
            </a:r>
          </a:p>
        </p:txBody>
      </p:sp>
    </p:spTree>
    <p:extLst>
      <p:ext uri="{BB962C8B-B14F-4D97-AF65-F5344CB8AC3E}">
        <p14:creationId xmlns:p14="http://schemas.microsoft.com/office/powerpoint/2010/main" val="351442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2400" b="0"/>
              <a:t>Avoiding Automatic Peak ID Blunders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105400"/>
          </a:xfrm>
        </p:spPr>
        <p:txBody>
          <a:bodyPr/>
          <a:lstStyle/>
          <a:p>
            <a:r>
              <a:rPr lang="en-US" altLang="en-US"/>
              <a:t>What is the analyst supposed to do?</a:t>
            </a:r>
          </a:p>
          <a:p>
            <a:pPr lvl="1"/>
            <a:r>
              <a:rPr lang="en-US" altLang="en-US" sz="2000">
                <a:latin typeface="Arial Unicode MS" pitchFamily="34" charset="-128"/>
              </a:rPr>
              <a:t>Groundtruth </a:t>
            </a:r>
            <a:r>
              <a:rPr lang="en-US" altLang="en-US" sz="2000" u="sng">
                <a:latin typeface="Arial Unicode MS" pitchFamily="34" charset="-128"/>
              </a:rPr>
              <a:t>every</a:t>
            </a:r>
            <a:r>
              <a:rPr lang="en-US" altLang="en-US" sz="2000">
                <a:latin typeface="Arial Unicode MS" pitchFamily="34" charset="-128"/>
              </a:rPr>
              <a:t> automatic peak ID solution</a:t>
            </a:r>
          </a:p>
          <a:p>
            <a:pPr lvl="2"/>
            <a:r>
              <a:rPr lang="en-US" altLang="en-US" sz="2400">
                <a:latin typeface="Arial Unicode MS" pitchFamily="34" charset="-128"/>
              </a:rPr>
              <a:t>Use all available software aids, e.g., KLM markers, “interference tables”, to inspect peak IDs</a:t>
            </a:r>
          </a:p>
          <a:p>
            <a:pPr lvl="2"/>
            <a:r>
              <a:rPr lang="en-US" altLang="en-US" sz="2400">
                <a:latin typeface="Arial Unicode MS" pitchFamily="34" charset="-128"/>
              </a:rPr>
              <a:t>Pay attention to the physics</a:t>
            </a:r>
            <a:r>
              <a:rPr lang="en-US" altLang="en-US">
                <a:latin typeface="Arial Unicode MS" pitchFamily="34" charset="-128"/>
              </a:rPr>
              <a:t>: </a:t>
            </a:r>
          </a:p>
          <a:p>
            <a:pPr lvl="3"/>
            <a:r>
              <a:rPr lang="en-US" altLang="en-US" sz="2000">
                <a:latin typeface="Arial Unicode MS" pitchFamily="34" charset="-128"/>
              </a:rPr>
              <a:t>Label all family members (Ka-Kb, Ll, La, Lb Lg, Lh; Ma-Mb-Mg-Mz-M</a:t>
            </a:r>
            <a:r>
              <a:rPr lang="en-US" altLang="en-US" sz="2000" baseline="-25000">
                <a:latin typeface="Arial Unicode MS" pitchFamily="34" charset="-128"/>
              </a:rPr>
              <a:t>2</a:t>
            </a:r>
            <a:r>
              <a:rPr lang="en-US" altLang="en-US" sz="2000">
                <a:latin typeface="Arial Unicode MS" pitchFamily="34" charset="-128"/>
              </a:rPr>
              <a:t>N</a:t>
            </a:r>
            <a:r>
              <a:rPr lang="en-US" altLang="en-US" sz="2000" baseline="-25000">
                <a:latin typeface="Arial Unicode MS" pitchFamily="34" charset="-128"/>
              </a:rPr>
              <a:t>4</a:t>
            </a:r>
            <a:r>
              <a:rPr lang="en-US" altLang="en-US" sz="2000">
                <a:latin typeface="Arial Unicode MS" pitchFamily="34" charset="-128"/>
              </a:rPr>
              <a:t>, etc.) </a:t>
            </a:r>
          </a:p>
          <a:p>
            <a:pPr lvl="3"/>
            <a:r>
              <a:rPr lang="en-US" altLang="en-US" sz="2000">
                <a:latin typeface="Arial Unicode MS" pitchFamily="34" charset="-128"/>
              </a:rPr>
              <a:t>Label K-L and L-M pairs</a:t>
            </a:r>
          </a:p>
          <a:p>
            <a:pPr lvl="3"/>
            <a:r>
              <a:rPr lang="en-US" altLang="en-US" sz="2000">
                <a:latin typeface="Arial Unicode MS" pitchFamily="34" charset="-128"/>
              </a:rPr>
              <a:t>Label escape peaks and sum peaks</a:t>
            </a:r>
            <a:endParaRPr lang="en-US" altLang="en-US" sz="2400">
              <a:latin typeface="Arial Unicode MS" pitchFamily="34" charset="-128"/>
            </a:endParaRPr>
          </a:p>
          <a:p>
            <a:pPr lvl="2"/>
            <a:r>
              <a:rPr lang="en-US" altLang="en-US" sz="2400">
                <a:latin typeface="Arial Unicode MS" pitchFamily="34" charset="-128"/>
              </a:rPr>
              <a:t>Practice manual Peak ID solution; e.g., SEMXM, 3rd ed., Goldstein et al.,  pp 357-382</a:t>
            </a:r>
          </a:p>
        </p:txBody>
      </p:sp>
    </p:spTree>
    <p:extLst>
      <p:ext uri="{BB962C8B-B14F-4D97-AF65-F5344CB8AC3E}">
        <p14:creationId xmlns:p14="http://schemas.microsoft.com/office/powerpoint/2010/main" val="335686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r>
              <a:rPr lang="en-US" altLang="en-US" sz="2000"/>
              <a:t>Personal Quality Assurance Plan for EDS X-ray Microanalysis</a:t>
            </a:r>
          </a:p>
        </p:txBody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91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Operational: Qualitative analysis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1. EDS system calibration: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 (1) ALWAYS check calibration at the beginning of a measurement campaign; e.g., record a Cu spectrum at E</a:t>
            </a:r>
            <a:r>
              <a:rPr lang="en-US" altLang="en-US" baseline="-25000"/>
              <a:t>0</a:t>
            </a:r>
            <a:r>
              <a:rPr lang="en-US" altLang="en-US"/>
              <a:t> = 20 keV and save with session spectra.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(2) Learn how to perform calibration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2. Learn how to choose automatic qualitative analysis parameters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(1) Peak level discriminator, P/B: how small a peak will be examined?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(2) Energy search range, 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/>
              <a:t>E, around peak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3. Testing automatic qualitative analysis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(1) Challenge autoqual software with a range of pure elements, simple compounds, and multiple element mixtures.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(2) Examine identification of sum and escape peaks of major elements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(3) Test qualitative analysis as a function of beam energy, especially in the low voltage range (E</a:t>
            </a:r>
            <a:r>
              <a:rPr lang="en-US" altLang="en-US" baseline="-25000"/>
              <a:t>0</a:t>
            </a:r>
            <a:r>
              <a:rPr lang="en-US" altLang="en-US"/>
              <a:t> </a:t>
            </a:r>
            <a:r>
              <a:rPr lang="en-US" altLang="en-US" u="sng"/>
              <a:t>&lt;</a:t>
            </a:r>
            <a:r>
              <a:rPr lang="en-US" altLang="en-US"/>
              <a:t> 5 keV) if important.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(4) Examine reliability as a function of major (&gt;0.1), minor (0.01 to 0.1), and trace (&lt; 0.01) levels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(5) Look for false positives (incorrect identifications) and false negatives (e.g., missed peaks).</a:t>
            </a:r>
          </a:p>
        </p:txBody>
      </p:sp>
    </p:spTree>
    <p:extLst>
      <p:ext uri="{BB962C8B-B14F-4D97-AF65-F5344CB8AC3E}">
        <p14:creationId xmlns:p14="http://schemas.microsoft.com/office/powerpoint/2010/main" val="368770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940"/>
          <a:stretch>
            <a:fillRect/>
          </a:stretch>
        </p:blipFill>
        <p:spPr bwMode="auto">
          <a:xfrm>
            <a:off x="304800" y="152400"/>
            <a:ext cx="83058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940"/>
          <a:stretch>
            <a:fillRect/>
          </a:stretch>
        </p:blipFill>
        <p:spPr bwMode="auto">
          <a:xfrm>
            <a:off x="381000" y="152400"/>
            <a:ext cx="83058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9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3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8931"/>
          <a:stretch>
            <a:fillRect/>
          </a:stretch>
        </p:blipFill>
        <p:spPr bwMode="auto">
          <a:xfrm>
            <a:off x="381000" y="152400"/>
            <a:ext cx="84582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1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195"/>
          <a:stretch>
            <a:fillRect/>
          </a:stretch>
        </p:blipFill>
        <p:spPr bwMode="auto">
          <a:xfrm>
            <a:off x="381000" y="2286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9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195"/>
          <a:stretch>
            <a:fillRect/>
          </a:stretch>
        </p:blipFill>
        <p:spPr bwMode="auto">
          <a:xfrm>
            <a:off x="228600" y="152400"/>
            <a:ext cx="83820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6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3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11427"/>
          <a:stretch>
            <a:fillRect/>
          </a:stretch>
        </p:blipFill>
        <p:spPr bwMode="auto">
          <a:xfrm>
            <a:off x="533400" y="228600"/>
            <a:ext cx="81534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61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940"/>
          <a:stretch>
            <a:fillRect/>
          </a:stretch>
        </p:blipFill>
        <p:spPr bwMode="auto">
          <a:xfrm>
            <a:off x="457200" y="152400"/>
            <a:ext cx="83058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09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940"/>
          <a:stretch>
            <a:fillRect/>
          </a:stretch>
        </p:blipFill>
        <p:spPr bwMode="auto">
          <a:xfrm>
            <a:off x="304800" y="228600"/>
            <a:ext cx="8305800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2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439</Words>
  <Application>Microsoft Office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Is automatic Peak ID infallible: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actually being done in automatic qualitative analysis?</vt:lpstr>
      <vt:lpstr>Avoiding Automatic Peak ID Blunders</vt:lpstr>
      <vt:lpstr>Personal Quality Assurance Plan for EDS X-ray Microanalysis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automatic Peak ID infallible:</dc:title>
  <dc:creator>jdonovan</dc:creator>
  <cp:lastModifiedBy>jdonovan</cp:lastModifiedBy>
  <cp:revision>1</cp:revision>
  <dcterms:created xsi:type="dcterms:W3CDTF">2013-10-14T21:28:42Z</dcterms:created>
  <dcterms:modified xsi:type="dcterms:W3CDTF">2013-10-14T21:29:50Z</dcterms:modified>
</cp:coreProperties>
</file>